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6" r:id="rId12"/>
    <p:sldId id="265" r:id="rId13"/>
    <p:sldId id="267" r:id="rId14"/>
    <p:sldId id="268" r:id="rId15"/>
    <p:sldId id="269" r:id="rId16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rio" initials="M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 horzBarState="maximized">
    <p:restoredLeft sz="12278" autoAdjust="0"/>
    <p:restoredTop sz="94660"/>
  </p:normalViewPr>
  <p:slideViewPr>
    <p:cSldViewPr snapToGrid="0" showGuides="1">
      <p:cViewPr varScale="1">
        <p:scale>
          <a:sx n="117" d="100"/>
          <a:sy n="117" d="100"/>
        </p:scale>
        <p:origin x="510" y="102"/>
      </p:cViewPr>
      <p:guideLst>
        <p:guide orient="horz" pos="2159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2" Type="http://schemas.openxmlformats.org/officeDocument/2006/relationships/commentAuthors" Target="commentAuthors.xml"/><Relationship Id="rId21" Type="http://schemas.openxmlformats.org/officeDocument/2006/relationships/tableStyles" Target="tableStyles.xml"/><Relationship Id="rId20" Type="http://schemas.openxmlformats.org/officeDocument/2006/relationships/viewProps" Target="viewProps.xml"/><Relationship Id="rId2" Type="http://schemas.openxmlformats.org/officeDocument/2006/relationships/theme" Target="theme/theme1.xml"/><Relationship Id="rId19" Type="http://schemas.openxmlformats.org/officeDocument/2006/relationships/presProps" Target="presProps.xml"/><Relationship Id="rId18" Type="http://schemas.openxmlformats.org/officeDocument/2006/relationships/handoutMaster" Target="handoutMasters/handoutMaster1.xml"/><Relationship Id="rId17" Type="http://schemas.openxmlformats.org/officeDocument/2006/relationships/notesMaster" Target="notesMasters/notesMaster1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en-US" smtClean="0"/>
            </a:fld>
            <a:endParaRPr lang="en-US"/>
          </a:p>
        </p:txBody>
      </p:sp>
      <p:sp>
        <p:nvSpPr>
          <p:cNvPr id="4" name="Slide Image Placehoder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 Placeholder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/>
                <a:latin typeface="Calibri Light" panose="020F030202020403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Date Placeholder 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 Light" panose="020F0302020204030204" pitchFamily="34" charset="0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en-US" dirty="0">
                <a:sym typeface="+mn-ea"/>
              </a:rPr>
              <a:t>Click to edit Master text styles</a:t>
            </a:r>
            <a:endParaRPr lang="en-US" dirty="0"/>
          </a:p>
          <a:p>
            <a:pPr lvl="1"/>
            <a:r>
              <a:rPr lang="en-US" dirty="0">
                <a:sym typeface="+mn-ea"/>
              </a:rPr>
              <a:t>Second level</a:t>
            </a:r>
            <a:endParaRPr lang="en-US" dirty="0"/>
          </a:p>
          <a:p>
            <a:pPr lvl="2"/>
            <a:r>
              <a:rPr lang="en-US" dirty="0">
                <a:sym typeface="+mn-ea"/>
              </a:rPr>
              <a:t>Third level</a:t>
            </a:r>
            <a:endParaRPr lang="en-US" dirty="0"/>
          </a:p>
          <a:p>
            <a:pPr lvl="3"/>
            <a:r>
              <a:rPr lang="en-US" dirty="0">
                <a:sym typeface="+mn-ea"/>
              </a:rPr>
              <a:t>Fourth level</a:t>
            </a:r>
            <a:endParaRPr lang="en-US" dirty="0"/>
          </a:p>
          <a:p>
            <a:pPr lvl="4"/>
            <a:r>
              <a:rPr lang="en-US" dirty="0">
                <a:sym typeface="+mn-ea"/>
              </a:rPr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4400" b="1">
                <a:effectLst/>
                <a:latin typeface="Calibri Light" panose="020F030202020403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 smtClean="0"/>
          </a:p>
          <a:p>
            <a:pPr lvl="1"/>
            <a:r>
              <a:rPr lang="en-US" dirty="0"/>
              <a:t>Second level 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750945"/>
            <a:ext cx="9843135" cy="811530"/>
          </a:xfrm>
        </p:spPr>
        <p:txBody>
          <a:bodyPr anchor="b">
            <a:noAutofit/>
          </a:bodyPr>
          <a:lstStyle>
            <a:lvl1pPr>
              <a:defRPr sz="6000">
                <a:effectLst/>
              </a:defRPr>
            </a:lvl1pPr>
          </a:lstStyle>
          <a:p>
            <a:r>
              <a:rPr lang="en-US" dirty="0" smtClean="0">
                <a:sym typeface="+mn-ea"/>
              </a:rPr>
              <a:t>Click to edit Master title style</a:t>
            </a:r>
            <a:endParaRPr lang="en-US" dirty="0" smtClean="0">
              <a:sym typeface="+mn-ea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7321550" cy="647555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4400" b="0" i="0">
                <a:effectLst/>
              </a:defRPr>
            </a:lvl1pPr>
          </a:lstStyle>
          <a:p>
            <a:r>
              <a:rPr lang="en-US" dirty="0" smtClean="0">
                <a:sym typeface="+mn-ea"/>
              </a:rPr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lnSpc>
                <a:spcPct val="15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kumimoji="0" lang="en-US" sz="2800" b="0" i="0" u="none" strike="noStrike" kern="1200" cap="none" spc="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>
              <a:lnSpc>
                <a:spcPct val="15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>
                <a:sym typeface="+mn-ea"/>
              </a:rPr>
              <a:t>Second level</a:t>
            </a:r>
            <a:endParaRPr lang="en-US" dirty="0"/>
          </a:p>
          <a:p>
            <a:pPr lvl="2"/>
            <a:r>
              <a:rPr lang="en-US" dirty="0">
                <a:sym typeface="+mn-ea"/>
              </a:rPr>
              <a:t>Third level</a:t>
            </a:r>
            <a:endParaRPr lang="en-US" dirty="0"/>
          </a:p>
          <a:p>
            <a:pPr lvl="3"/>
            <a:r>
              <a:rPr lang="en-US" dirty="0">
                <a:sym typeface="+mn-ea"/>
              </a:rPr>
              <a:t>Fourth level</a:t>
            </a:r>
            <a:endParaRPr lang="en-US" dirty="0"/>
          </a:p>
          <a:p>
            <a:pPr lvl="4"/>
            <a:r>
              <a:rPr lang="en-US" dirty="0">
                <a:sym typeface="+mn-ea"/>
              </a:rPr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>
                <a:sym typeface="+mn-ea"/>
              </a:rPr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en-US" dirty="0">
                <a:sym typeface="+mn-ea"/>
              </a:rPr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400" b="0">
                <a:effectLst/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3200" b="0">
                <a:effectLst/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en-US" smtClean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dirty="0" smtClean="0"/>
              <a:t>Click to edit Master text styles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  <a:endParaRPr lang="en-US" dirty="0" smtClean="0"/>
          </a:p>
          <a:p>
            <a:pPr lvl="2"/>
            <a:r>
              <a:rPr lang="en-US" dirty="0" smtClean="0"/>
              <a:t>Third level</a:t>
            </a:r>
            <a:endParaRPr lang="en-US" dirty="0"/>
          </a:p>
          <a:p>
            <a:pPr lvl="3"/>
            <a:r>
              <a:rPr lang="en-US" dirty="0" smtClean="0"/>
              <a:t>Fourth level</a:t>
            </a:r>
            <a:endParaRPr lang="en-US" dirty="0"/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49AE70B2-8BF9-45C0-BB95-33D1B9D3A854}" type="slidenum">
              <a:rPr lang="en-US" smtClean="0"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Calibri Light" panose="020F0302020204030204" pitchFamily="34" charset="0"/>
          <a:ea typeface="+mj-ea"/>
          <a:cs typeface="+mj-cs"/>
        </a:defRPr>
      </a:lvl1pPr>
    </p:titleStyle>
    <p:bodyStyle>
      <a:lvl1pPr marL="0" marR="0" indent="0" algn="l" defTabSz="914400" rtl="0" eaLnBrk="1" fontAlgn="auto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Tx/>
        <a:buFont typeface="Arial" panose="020B0604020202020204" pitchFamily="34" charset="0"/>
        <a:buNone/>
        <a:defRPr sz="2800" b="0" kern="120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 baseline="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effectLst/>
          <a:latin typeface="Calibri Light" panose="020F0302020204030204" pitchFamily="34" charset="0"/>
          <a:ea typeface="+mn-ea"/>
          <a:cs typeface="Calibri Light" panose="020F030202020403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effectLst/>
          <a:latin typeface="Calibri Light" panose="020F0302020204030204" pitchFamily="34" charset="0"/>
          <a:ea typeface="+mn-ea"/>
          <a:cs typeface="Calibri Light" panose="020F030202020403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effectLst/>
          <a:latin typeface="Calibri Light" panose="020F0302020204030204" pitchFamily="34" charset="0"/>
          <a:ea typeface="+mn-ea"/>
          <a:cs typeface="Calibri Light" panose="020F030202020403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1" Type="http://schemas.openxmlformats.org/officeDocument/2006/relationships/image" Target="../media/image1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9.jpeg"/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image" Target="../media/image1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20.png"/><Relationship Id="rId1" Type="http://schemas.openxmlformats.org/officeDocument/2006/relationships/image" Target="../media/image1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1.jpeg"/><Relationship Id="rId1" Type="http://schemas.openxmlformats.org/officeDocument/2006/relationships/image" Target="../media/image1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2.jpeg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3.jpeg"/><Relationship Id="rId1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jpeg"/><Relationship Id="rId1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5.png"/><Relationship Id="rId1" Type="http://schemas.openxmlformats.org/officeDocument/2006/relationships/image" Target="../media/image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1" Type="http://schemas.openxmlformats.org/officeDocument/2006/relationships/image" Target="../media/image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1" Type="http://schemas.openxmlformats.org/officeDocument/2006/relationships/image" Target="../media/image1.jpeg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4.xml"/><Relationship Id="rId5" Type="http://schemas.openxmlformats.org/officeDocument/2006/relationships/image" Target="../media/image11.png"/><Relationship Id="rId4" Type="http://schemas.openxmlformats.org/officeDocument/2006/relationships/image" Target="../media/image10.jpeg"/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image" Target="../media/image1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4.jpeg"/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image" Target="../media/image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5.png"/><Relationship Id="rId1" Type="http://schemas.openxmlformats.org/officeDocument/2006/relationships/image" Target="../media/image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summonersrif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99920" y="3572510"/>
            <a:ext cx="8391525" cy="1212215"/>
          </a:xfrm>
        </p:spPr>
        <p:txBody>
          <a:bodyPr>
            <a:normAutofit fontScale="90000"/>
          </a:bodyPr>
          <a:lstStyle/>
          <a:p>
            <a:r>
              <a:rPr lang="es-ES" altLang="en-US" b="1">
                <a:ln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lt"/>
                <a:cs typeface="+mn-lt"/>
              </a:rPr>
              <a:t>Exploratory Data Analysis</a:t>
            </a:r>
            <a:endParaRPr lang="es-ES" altLang="en-US" b="1">
              <a:ln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lt"/>
              <a:cs typeface="+mn-lt"/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5872480" y="5410200"/>
            <a:ext cx="5900420" cy="1144270"/>
          </a:xfrm>
        </p:spPr>
        <p:txBody>
          <a:bodyPr/>
          <a:lstStyle/>
          <a:p>
            <a:pPr algn="r"/>
            <a:r>
              <a:rPr lang="es-ES" altLang="en-US" b="1">
                <a:solidFill>
                  <a:schemeClr val="bg1"/>
                </a:solidFill>
              </a:rPr>
              <a:t>Por Mario Chacón Ruiz.</a:t>
            </a:r>
            <a:endParaRPr lang="es-ES" altLang="en-US" b="1">
              <a:solidFill>
                <a:schemeClr val="bg1"/>
              </a:solidFill>
            </a:endParaRPr>
          </a:p>
          <a:p>
            <a:pPr algn="r"/>
            <a:r>
              <a:rPr lang="es-ES" altLang="en-US" b="1">
                <a:solidFill>
                  <a:schemeClr val="bg1"/>
                </a:solidFill>
              </a:rPr>
              <a:t>En Sevilla, 16 de Mayo de 2022</a:t>
            </a:r>
            <a:endParaRPr lang="es-ES" altLang="en-US" b="1">
              <a:solidFill>
                <a:schemeClr val="bg1"/>
              </a:solidFill>
            </a:endParaRPr>
          </a:p>
        </p:txBody>
      </p:sp>
      <p:pic>
        <p:nvPicPr>
          <p:cNvPr id="4" name="Imagen 3" descr="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4495" y="713105"/>
            <a:ext cx="6302375" cy="277876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9968230" cy="910590"/>
          </a:xfrm>
        </p:spPr>
        <p:txBody>
          <a:bodyPr/>
          <a:p>
            <a:r>
              <a:rPr lang="es-ES" altLang="en-US">
                <a:solidFill>
                  <a:schemeClr val="bg1"/>
                </a:solidFill>
              </a:rPr>
              <a:t>Correlación en partida completa:</a:t>
            </a:r>
            <a:endParaRPr lang="es-ES" altLang="en-US">
              <a:solidFill>
                <a:schemeClr val="bg1"/>
              </a:solidFill>
            </a:endParaRPr>
          </a:p>
        </p:txBody>
      </p:sp>
      <p:pic>
        <p:nvPicPr>
          <p:cNvPr id="5" name="Marcador de posición de contenido 4"/>
          <p:cNvPicPr>
            <a:picLocks noChangeAspect="1"/>
          </p:cNvPicPr>
          <p:nvPr>
            <p:ph idx="1"/>
          </p:nvPr>
        </p:nvPicPr>
        <p:blipFill>
          <a:blip r:embed="rId2"/>
          <a:srcRect l="25053" t="27039" r="1904" b="7924"/>
          <a:stretch>
            <a:fillRect/>
          </a:stretch>
        </p:blipFill>
        <p:spPr>
          <a:xfrm>
            <a:off x="648335" y="1290320"/>
            <a:ext cx="8160385" cy="4798060"/>
          </a:xfrm>
          <a:prstGeom prst="rect">
            <a:avLst/>
          </a:prstGeom>
        </p:spPr>
      </p:pic>
      <p:sp>
        <p:nvSpPr>
          <p:cNvPr id="6" name="Cuadro de texto 5"/>
          <p:cNvSpPr txBox="1"/>
          <p:nvPr/>
        </p:nvSpPr>
        <p:spPr>
          <a:xfrm>
            <a:off x="9138285" y="1721485"/>
            <a:ext cx="2545715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s-ES" altLang="en-US">
                <a:solidFill>
                  <a:schemeClr val="bg1"/>
                </a:solidFill>
              </a:rPr>
              <a:t>1. Torretas.</a:t>
            </a:r>
            <a:endParaRPr lang="es-ES" altLang="en-US">
              <a:solidFill>
                <a:schemeClr val="bg1"/>
              </a:solidFill>
            </a:endParaRPr>
          </a:p>
          <a:p>
            <a:endParaRPr lang="es-ES" altLang="en-US">
              <a:solidFill>
                <a:schemeClr val="bg1"/>
              </a:solidFill>
            </a:endParaRPr>
          </a:p>
          <a:p>
            <a:r>
              <a:rPr lang="es-ES" altLang="en-US">
                <a:solidFill>
                  <a:schemeClr val="bg1"/>
                </a:solidFill>
              </a:rPr>
              <a:t>2. Inhibidores.</a:t>
            </a:r>
            <a:endParaRPr lang="es-ES" altLang="en-US">
              <a:solidFill>
                <a:schemeClr val="bg1"/>
              </a:solidFill>
            </a:endParaRPr>
          </a:p>
          <a:p>
            <a:endParaRPr lang="es-ES" altLang="en-US">
              <a:solidFill>
                <a:schemeClr val="bg1"/>
              </a:solidFill>
            </a:endParaRPr>
          </a:p>
          <a:p>
            <a:r>
              <a:rPr lang="es-ES" altLang="en-US">
                <a:solidFill>
                  <a:schemeClr val="bg1"/>
                </a:solidFill>
              </a:rPr>
              <a:t>3. Dragones.</a:t>
            </a:r>
            <a:endParaRPr lang="es-ES" altLang="en-US">
              <a:solidFill>
                <a:schemeClr val="bg1"/>
              </a:solidFill>
            </a:endParaRPr>
          </a:p>
          <a:p>
            <a:endParaRPr lang="es-ES" altLang="en-US">
              <a:solidFill>
                <a:schemeClr val="bg1"/>
              </a:solidFill>
            </a:endParaRPr>
          </a:p>
          <a:p>
            <a:r>
              <a:rPr lang="es-ES" altLang="en-US">
                <a:solidFill>
                  <a:schemeClr val="bg1"/>
                </a:solidFill>
              </a:rPr>
              <a:t>4. Baron Nashor.</a:t>
            </a:r>
            <a:endParaRPr lang="es-ES" altLang="en-US">
              <a:solidFill>
                <a:schemeClr val="bg1"/>
              </a:solidFill>
            </a:endParaRPr>
          </a:p>
          <a:p>
            <a:endParaRPr lang="es-ES" altLang="en-US">
              <a:solidFill>
                <a:schemeClr val="bg1"/>
              </a:solidFill>
            </a:endParaRPr>
          </a:p>
          <a:p>
            <a:r>
              <a:rPr lang="es-ES" altLang="en-US">
                <a:solidFill>
                  <a:schemeClr val="bg1"/>
                </a:solidFill>
              </a:rPr>
              <a:t>5. Primera torre (bonus oro)</a:t>
            </a:r>
            <a:endParaRPr lang="es-ES" altLang="en-US">
              <a:solidFill>
                <a:schemeClr val="bg1"/>
              </a:solidFill>
            </a:endParaRPr>
          </a:p>
          <a:p>
            <a:endParaRPr lang="es-ES" altLang="en-US">
              <a:solidFill>
                <a:schemeClr val="bg1"/>
              </a:solidFill>
            </a:endParaRPr>
          </a:p>
          <a:p>
            <a:r>
              <a:rPr lang="es-ES" altLang="en-US">
                <a:solidFill>
                  <a:schemeClr val="bg1"/>
                </a:solidFill>
              </a:rPr>
              <a:t>... </a:t>
            </a:r>
            <a:endParaRPr lang="es-ES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5" name="Marcador de posición de contenido 4" descr="drake"/>
          <p:cNvPicPr>
            <a:picLocks noChangeAspect="1"/>
          </p:cNvPicPr>
          <p:nvPr>
            <p:ph sz="half" idx="1"/>
          </p:nvPr>
        </p:nvPicPr>
        <p:blipFill>
          <a:blip r:embed="rId2"/>
          <a:srcRect l="-229" t="3835" r="24201" b="-1070"/>
          <a:stretch>
            <a:fillRect/>
          </a:stretch>
        </p:blipFill>
        <p:spPr>
          <a:xfrm>
            <a:off x="7626350" y="375285"/>
            <a:ext cx="4189095" cy="3445510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s-ES" altLang="en-US">
                <a:solidFill>
                  <a:schemeClr val="bg1"/>
                </a:solidFill>
              </a:rPr>
              <a:t>Objetivos neutrales y estructuras</a:t>
            </a:r>
            <a:endParaRPr lang="es-ES" altLang="en-US">
              <a:solidFill>
                <a:schemeClr val="bg1"/>
              </a:solidFill>
            </a:endParaRPr>
          </a:p>
        </p:txBody>
      </p:sp>
      <p:pic>
        <p:nvPicPr>
          <p:cNvPr id="7" name="Imagen 6" descr="torre e inhibidor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420000">
            <a:off x="753110" y="1699260"/>
            <a:ext cx="4505325" cy="415036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6" name="Marcador de posición de contenido 5" descr="baron-nashor"/>
          <p:cNvPicPr>
            <a:picLocks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 rot="420000">
            <a:off x="5163185" y="2938145"/>
            <a:ext cx="4701540" cy="3188335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5" name="Marcador de posición de contenido 4"/>
          <p:cNvPicPr>
            <a:picLocks noChangeAspect="1"/>
          </p:cNvPicPr>
          <p:nvPr>
            <p:ph sz="quarter" idx="13"/>
          </p:nvPr>
        </p:nvPicPr>
        <p:blipFill>
          <a:blip r:embed="rId2"/>
          <a:srcRect l="24849" t="19029" r="13051" b="7745"/>
          <a:stretch>
            <a:fillRect/>
          </a:stretch>
        </p:blipFill>
        <p:spPr>
          <a:xfrm>
            <a:off x="3427095" y="1220470"/>
            <a:ext cx="7678420" cy="5147310"/>
          </a:xfrm>
          <a:prstGeom prst="rect">
            <a:avLst/>
          </a:prstGeom>
        </p:spPr>
      </p:pic>
      <p:sp>
        <p:nvSpPr>
          <p:cNvPr id="6" name="Cuadro de texto 5"/>
          <p:cNvSpPr txBox="1"/>
          <p:nvPr/>
        </p:nvSpPr>
        <p:spPr>
          <a:xfrm>
            <a:off x="740410" y="445770"/>
            <a:ext cx="10995025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s-ES" altLang="en-US" sz="3200">
                <a:solidFill>
                  <a:schemeClr val="bg1"/>
                </a:solidFill>
              </a:rPr>
              <a:t>Correlación de estructuras y objetivos neutrales por torres destruidas:</a:t>
            </a:r>
            <a:endParaRPr lang="es-ES" altLang="en-US" sz="320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Marcador de posición de contenido 1"/>
          <p:cNvSpPr>
            <a:spLocks noGrp="1"/>
          </p:cNvSpPr>
          <p:nvPr>
            <p:ph sz="half" idx="1"/>
          </p:nvPr>
        </p:nvSpPr>
        <p:spPr>
          <a:xfrm>
            <a:off x="698500" y="212725"/>
            <a:ext cx="5181600" cy="956945"/>
          </a:xfrm>
        </p:spPr>
        <p:txBody>
          <a:bodyPr>
            <a:normAutofit lnSpcReduction="10000"/>
          </a:bodyPr>
          <a:p>
            <a:r>
              <a:rPr lang="es-ES" altLang="en-US" sz="4000" b="1">
                <a:solidFill>
                  <a:schemeClr val="bg1"/>
                </a:solidFill>
              </a:rPr>
              <a:t>Conclusiones:</a:t>
            </a:r>
            <a:endParaRPr lang="es-ES" altLang="en-US" sz="4000" b="1">
              <a:solidFill>
                <a:schemeClr val="bg1"/>
              </a:solidFill>
            </a:endParaRPr>
          </a:p>
        </p:txBody>
      </p:sp>
      <p:sp>
        <p:nvSpPr>
          <p:cNvPr id="3" name="Cuadro de texto 2"/>
          <p:cNvSpPr txBox="1"/>
          <p:nvPr/>
        </p:nvSpPr>
        <p:spPr>
          <a:xfrm>
            <a:off x="3201035" y="1472565"/>
            <a:ext cx="6986270" cy="1076325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algn="ctr"/>
            <a:r>
              <a:rPr lang="es-ES" altLang="en-US" sz="3200">
                <a:ln>
                  <a:noFill/>
                </a:ln>
                <a:solidFill>
                  <a:schemeClr val="bg1"/>
                </a:solidFill>
              </a:rPr>
              <a:t>El oro y la experiencia son las variables más importantes.</a:t>
            </a:r>
            <a:endParaRPr lang="es-ES" altLang="en-US" sz="3200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4" name="Cuadro de texto 3"/>
          <p:cNvSpPr txBox="1"/>
          <p:nvPr/>
        </p:nvSpPr>
        <p:spPr>
          <a:xfrm rot="21360000">
            <a:off x="993775" y="3195320"/>
            <a:ext cx="3479800" cy="175323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p>
            <a:r>
              <a:rPr lang="es-ES" altLang="en-US">
                <a:solidFill>
                  <a:schemeClr val="bg1"/>
                </a:solidFill>
              </a:rPr>
              <a:t>Para conseguir Oro y Exp:</a:t>
            </a:r>
            <a:endParaRPr lang="es-ES" altLang="en-US">
              <a:solidFill>
                <a:schemeClr val="bg1"/>
              </a:solidFill>
            </a:endParaRPr>
          </a:p>
          <a:p>
            <a:r>
              <a:rPr lang="es-ES" altLang="en-US">
                <a:solidFill>
                  <a:schemeClr val="bg1"/>
                </a:solidFill>
              </a:rPr>
              <a:t>	- Torretas,</a:t>
            </a:r>
            <a:endParaRPr lang="es-ES" altLang="en-US">
              <a:solidFill>
                <a:schemeClr val="bg1"/>
              </a:solidFill>
            </a:endParaRPr>
          </a:p>
          <a:p>
            <a:r>
              <a:rPr lang="es-ES" altLang="en-US">
                <a:solidFill>
                  <a:schemeClr val="bg1"/>
                </a:solidFill>
              </a:rPr>
              <a:t>	- Inhibidores,</a:t>
            </a:r>
            <a:endParaRPr lang="es-ES" altLang="en-US">
              <a:solidFill>
                <a:schemeClr val="bg1"/>
              </a:solidFill>
            </a:endParaRPr>
          </a:p>
          <a:p>
            <a:r>
              <a:rPr lang="es-ES" altLang="en-US">
                <a:solidFill>
                  <a:schemeClr val="bg1"/>
                </a:solidFill>
              </a:rPr>
              <a:t>	- Objetivos neutrales:</a:t>
            </a:r>
            <a:endParaRPr lang="es-ES" altLang="en-US">
              <a:solidFill>
                <a:schemeClr val="bg1"/>
              </a:solidFill>
            </a:endParaRPr>
          </a:p>
          <a:p>
            <a:r>
              <a:rPr lang="es-ES" altLang="en-US">
                <a:solidFill>
                  <a:schemeClr val="bg1"/>
                </a:solidFill>
              </a:rPr>
              <a:t>		* Baron Nashor.</a:t>
            </a:r>
            <a:endParaRPr lang="es-ES" altLang="en-US">
              <a:solidFill>
                <a:schemeClr val="bg1"/>
              </a:solidFill>
            </a:endParaRPr>
          </a:p>
          <a:p>
            <a:r>
              <a:rPr lang="es-ES" altLang="en-US">
                <a:solidFill>
                  <a:schemeClr val="bg1"/>
                </a:solidFill>
              </a:rPr>
              <a:t>		* Dragones. </a:t>
            </a:r>
            <a:endParaRPr lang="es-ES" altLang="en-US">
              <a:solidFill>
                <a:schemeClr val="bg1"/>
              </a:solidFill>
            </a:endParaRPr>
          </a:p>
        </p:txBody>
      </p:sp>
      <p:pic>
        <p:nvPicPr>
          <p:cNvPr id="5" name="Marcador de posición de contenido 4" descr="victory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494655" y="3173095"/>
            <a:ext cx="5181600" cy="2914650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3" name="Marcador de posición de contenido 2"/>
          <p:cNvSpPr>
            <a:spLocks noGrp="1"/>
          </p:cNvSpPr>
          <p:nvPr>
            <p:ph sz="half" idx="1"/>
          </p:nvPr>
        </p:nvSpPr>
        <p:spPr>
          <a:xfrm>
            <a:off x="3315335" y="872490"/>
            <a:ext cx="7077710" cy="1847215"/>
          </a:xfrm>
        </p:spPr>
        <p:txBody>
          <a:bodyPr/>
          <a:p>
            <a:r>
              <a:rPr lang="es-ES" altLang="en-US" sz="3600" b="1">
                <a:solidFill>
                  <a:schemeClr val="bg1"/>
                </a:solidFill>
              </a:rPr>
              <a:t>GRACIAS por vuestra atención</a:t>
            </a:r>
            <a:endParaRPr lang="es-ES" altLang="en-US" sz="3600" b="1">
              <a:solidFill>
                <a:schemeClr val="bg1"/>
              </a:solidFill>
            </a:endParaRPr>
          </a:p>
        </p:txBody>
      </p:sp>
      <p:sp>
        <p:nvSpPr>
          <p:cNvPr id="5" name="Marcador de posición de contenido 4"/>
          <p:cNvSpPr/>
          <p:nvPr>
            <p:ph sz="half" idx="2"/>
          </p:nvPr>
        </p:nvSpPr>
        <p:spPr>
          <a:xfrm>
            <a:off x="1031875" y="3083560"/>
            <a:ext cx="5181600" cy="1146175"/>
          </a:xfrm>
        </p:spPr>
        <p:txBody>
          <a:bodyPr/>
          <a:p>
            <a:r>
              <a:rPr lang="es-ES" altLang="en-US">
                <a:solidFill>
                  <a:schemeClr val="bg1"/>
                </a:solidFill>
                <a:sym typeface="+mn-ea"/>
              </a:rPr>
              <a:t>Y recordad, ban Teemo :D</a:t>
            </a:r>
            <a:endParaRPr lang="es-ES" altLang="en-US">
              <a:solidFill>
                <a:schemeClr val="bg1"/>
              </a:solidFill>
            </a:endParaRPr>
          </a:p>
          <a:p>
            <a:endParaRPr lang="es-ES" altLang="en-US">
              <a:solidFill>
                <a:schemeClr val="bg1"/>
              </a:solidFill>
            </a:endParaRPr>
          </a:p>
        </p:txBody>
      </p:sp>
      <p:pic>
        <p:nvPicPr>
          <p:cNvPr id="6" name="Imagen 5" descr="Teem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480000">
            <a:off x="6743700" y="2545715"/>
            <a:ext cx="4428490" cy="2613660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7" name="Cuadro de texto 6"/>
          <p:cNvSpPr txBox="1"/>
          <p:nvPr/>
        </p:nvSpPr>
        <p:spPr>
          <a:xfrm>
            <a:off x="1591945" y="4871085"/>
            <a:ext cx="318516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s-ES" altLang="en-US" sz="3200">
                <a:solidFill>
                  <a:schemeClr val="bg1"/>
                </a:solidFill>
              </a:rPr>
              <a:t>GG WP</a:t>
            </a:r>
            <a:endParaRPr lang="es-ES" altLang="en-US" sz="320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s-ES" altLang="en-US">
                <a:solidFill>
                  <a:schemeClr val="bg1"/>
                </a:solidFill>
                <a:latin typeface="Calibri" panose="020F0502020204030204" charset="0"/>
                <a:cs typeface="Calibri" panose="020F0502020204030204" charset="0"/>
              </a:rPr>
              <a:t>INTRODUCCIÓN</a:t>
            </a:r>
            <a:br>
              <a:rPr lang="es-ES" altLang="en-US">
                <a:solidFill>
                  <a:schemeClr val="bg1"/>
                </a:solidFill>
                <a:latin typeface="Calibri" panose="020F0502020204030204" charset="0"/>
                <a:cs typeface="Calibri" panose="020F0502020204030204" charset="0"/>
              </a:rPr>
            </a:br>
            <a:r>
              <a:rPr lang="es-ES" altLang="en-US">
                <a:solidFill>
                  <a:schemeClr val="bg1"/>
                </a:solidFill>
                <a:latin typeface="Calibri" panose="020F0502020204030204" charset="0"/>
                <a:cs typeface="Calibri" panose="020F0502020204030204" charset="0"/>
              </a:rPr>
              <a:t>¿Qué es?</a:t>
            </a:r>
            <a:endParaRPr lang="es-ES" altLang="en-US">
              <a:solidFill>
                <a:schemeClr val="bg1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5" name="Marcador de posición de contenido 4"/>
          <p:cNvSpPr/>
          <p:nvPr>
            <p:ph sz="half" idx="1"/>
          </p:nvPr>
        </p:nvSpPr>
        <p:spPr>
          <a:xfrm>
            <a:off x="647700" y="1513840"/>
            <a:ext cx="5181600" cy="4351338"/>
          </a:xfrm>
        </p:spPr>
        <p:txBody>
          <a:bodyPr>
            <a:normAutofit lnSpcReduction="20000"/>
          </a:bodyPr>
          <a:p>
            <a:r>
              <a:rPr lang="es-ES" altLang="en-US">
                <a:solidFill>
                  <a:schemeClr val="bg1"/>
                </a:solidFill>
              </a:rPr>
              <a:t>- MOBA 5 vs 5</a:t>
            </a:r>
            <a:endParaRPr lang="es-ES" altLang="en-US">
              <a:solidFill>
                <a:schemeClr val="bg1"/>
              </a:solidFill>
            </a:endParaRPr>
          </a:p>
          <a:p>
            <a:r>
              <a:rPr lang="es-ES" altLang="en-US">
                <a:solidFill>
                  <a:schemeClr val="bg1"/>
                </a:solidFill>
              </a:rPr>
              <a:t>- Objetivo principal: destruir nexo rival.</a:t>
            </a:r>
            <a:endParaRPr lang="es-ES" altLang="en-US">
              <a:solidFill>
                <a:schemeClr val="bg1"/>
              </a:solidFill>
            </a:endParaRPr>
          </a:p>
          <a:p>
            <a:r>
              <a:rPr lang="es-ES" altLang="en-US">
                <a:solidFill>
                  <a:schemeClr val="bg1"/>
                </a:solidFill>
              </a:rPr>
              <a:t>	· Contrincante de línea.</a:t>
            </a:r>
            <a:endParaRPr lang="es-ES" altLang="en-US">
              <a:solidFill>
                <a:schemeClr val="bg1"/>
              </a:solidFill>
            </a:endParaRPr>
          </a:p>
          <a:p>
            <a:r>
              <a:rPr lang="es-ES" altLang="en-US">
                <a:solidFill>
                  <a:schemeClr val="bg1"/>
                </a:solidFill>
              </a:rPr>
              <a:t>	· Minions.</a:t>
            </a:r>
            <a:endParaRPr lang="es-ES" altLang="en-US">
              <a:solidFill>
                <a:schemeClr val="bg1"/>
              </a:solidFill>
            </a:endParaRPr>
          </a:p>
          <a:p>
            <a:r>
              <a:rPr lang="es-ES" altLang="en-US">
                <a:solidFill>
                  <a:schemeClr val="bg1"/>
                </a:solidFill>
              </a:rPr>
              <a:t>	· Torretas.</a:t>
            </a:r>
            <a:endParaRPr lang="es-ES" altLang="en-US">
              <a:solidFill>
                <a:schemeClr val="bg1"/>
              </a:solidFill>
            </a:endParaRPr>
          </a:p>
          <a:p>
            <a:r>
              <a:rPr lang="es-ES" altLang="en-US">
                <a:solidFill>
                  <a:schemeClr val="bg1"/>
                </a:solidFill>
              </a:rPr>
              <a:t>	· Inhibidores.</a:t>
            </a:r>
            <a:endParaRPr lang="es-ES" altLang="en-US">
              <a:solidFill>
                <a:schemeClr val="bg1"/>
              </a:solidFill>
            </a:endParaRPr>
          </a:p>
          <a:p>
            <a:endParaRPr lang="es-ES" altLang="en-US">
              <a:solidFill>
                <a:schemeClr val="bg1"/>
              </a:solidFill>
            </a:endParaRPr>
          </a:p>
          <a:p>
            <a:r>
              <a:rPr lang="es-ES" altLang="en-US">
                <a:solidFill>
                  <a:schemeClr val="bg1"/>
                </a:solidFill>
              </a:rPr>
              <a:t>- Hay niveles, items y diferentes posiciones. </a:t>
            </a:r>
            <a:endParaRPr lang="es-ES" altLang="en-US">
              <a:solidFill>
                <a:schemeClr val="bg1"/>
              </a:solidFill>
            </a:endParaRPr>
          </a:p>
        </p:txBody>
      </p:sp>
      <p:pic>
        <p:nvPicPr>
          <p:cNvPr id="6" name="Marcador de posición de contenido 5" descr="nexo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235190" y="1941830"/>
            <a:ext cx="3928110" cy="3495675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3034665" cy="1566545"/>
          </a:xfrm>
        </p:spPr>
        <p:txBody>
          <a:bodyPr/>
          <a:p>
            <a:r>
              <a:rPr lang="es-ES" altLang="en-US">
                <a:solidFill>
                  <a:schemeClr val="bg1"/>
                </a:solidFill>
              </a:rPr>
              <a:t>Mapa:</a:t>
            </a:r>
            <a:endParaRPr lang="es-ES" altLang="en-US">
              <a:solidFill>
                <a:schemeClr val="bg1"/>
              </a:solidFill>
            </a:endParaRPr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/>
          </p:nvPr>
        </p:nvSpPr>
        <p:spPr/>
        <p:txBody>
          <a:bodyPr/>
          <a:p>
            <a:endParaRPr lang="es-ES" altLang="en-US"/>
          </a:p>
        </p:txBody>
      </p:sp>
      <p:pic>
        <p:nvPicPr>
          <p:cNvPr id="7" name="Marcador de posición de contenido 6" descr="grieta-invocador"/>
          <p:cNvPicPr>
            <a:picLocks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682365" y="473710"/>
            <a:ext cx="6838315" cy="5703570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88695" y="429895"/>
            <a:ext cx="10515600" cy="1325563"/>
          </a:xfrm>
        </p:spPr>
        <p:txBody>
          <a:bodyPr>
            <a:normAutofit fontScale="90000"/>
          </a:bodyPr>
          <a:p>
            <a:r>
              <a:rPr lang="es-ES" altLang="en-US" sz="4890" b="1">
                <a:solidFill>
                  <a:schemeClr val="bg1"/>
                </a:solidFill>
              </a:rPr>
              <a:t>data_lol</a:t>
            </a:r>
            <a:r>
              <a:rPr lang="es-ES" altLang="en-US">
                <a:solidFill>
                  <a:schemeClr val="bg1"/>
                </a:solidFill>
              </a:rPr>
              <a:t>  --&gt; </a:t>
            </a:r>
            <a:r>
              <a:rPr lang="es-ES" altLang="en-US" sz="4000">
                <a:solidFill>
                  <a:schemeClr val="bg1"/>
                </a:solidFill>
              </a:rPr>
              <a:t>datos primeros 10 minutos de partida</a:t>
            </a:r>
            <a:endParaRPr lang="es-ES" altLang="en-US" sz="4000">
              <a:solidFill>
                <a:schemeClr val="bg1"/>
              </a:solidFill>
            </a:endParaRPr>
          </a:p>
        </p:txBody>
      </p:sp>
      <p:sp>
        <p:nvSpPr>
          <p:cNvPr id="6" name="Marcador de posición de contenido 5"/>
          <p:cNvSpPr/>
          <p:nvPr>
            <p:ph sz="half" idx="1"/>
          </p:nvPr>
        </p:nvSpPr>
        <p:spPr>
          <a:xfrm>
            <a:off x="988695" y="1755775"/>
            <a:ext cx="4187190" cy="4351655"/>
          </a:xfrm>
        </p:spPr>
        <p:txBody>
          <a:bodyPr>
            <a:normAutofit fontScale="80000"/>
          </a:bodyPr>
          <a:p>
            <a:r>
              <a:rPr lang="es-ES" altLang="en-US">
                <a:solidFill>
                  <a:schemeClr val="bg1"/>
                </a:solidFill>
                <a:latin typeface="Calibri" panose="020F0502020204030204" charset="0"/>
                <a:cs typeface="Calibri" panose="020F0502020204030204" charset="0"/>
              </a:rPr>
              <a:t>Contiene datos de visión, asesinatos, muertes, asistencias, monstruos de la jungla, dragones, heraldos, torres destruidas,  total de oro, media de nivel, experiencia, minions, campamentos de la jungla y oro por minuto. Tanto del equipo azul como del equipo rojo.</a:t>
            </a:r>
            <a:endParaRPr lang="es-ES" altLang="en-US">
              <a:solidFill>
                <a:schemeClr val="bg1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pic>
        <p:nvPicPr>
          <p:cNvPr id="7" name="Marcador de posición de contenido 6"/>
          <p:cNvPicPr>
            <a:picLocks noChangeAspect="1"/>
          </p:cNvPicPr>
          <p:nvPr>
            <p:ph sz="half" idx="2"/>
          </p:nvPr>
        </p:nvPicPr>
        <p:blipFill>
          <a:blip r:embed="rId2"/>
          <a:srcRect l="24567" t="21478" r="27576" b="23730"/>
          <a:stretch>
            <a:fillRect/>
          </a:stretch>
        </p:blipFill>
        <p:spPr>
          <a:xfrm>
            <a:off x="6123940" y="2160905"/>
            <a:ext cx="5380355" cy="394652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6255385" cy="869315"/>
          </a:xfrm>
        </p:spPr>
        <p:txBody>
          <a:bodyPr/>
          <a:p>
            <a:r>
              <a:rPr lang="es-ES" altLang="en-US" sz="4000">
                <a:solidFill>
                  <a:schemeClr val="bg1"/>
                </a:solidFill>
              </a:rPr>
              <a:t>Tabla de correlación</a:t>
            </a:r>
            <a:endParaRPr lang="es-ES" altLang="en-US" sz="4000">
              <a:solidFill>
                <a:schemeClr val="bg1"/>
              </a:solidFill>
            </a:endParaRPr>
          </a:p>
        </p:txBody>
      </p:sp>
      <p:pic>
        <p:nvPicPr>
          <p:cNvPr id="5" name="Marcador de posición de contenido 4"/>
          <p:cNvPicPr>
            <a:picLocks noChangeAspect="1"/>
          </p:cNvPicPr>
          <p:nvPr>
            <p:ph idx="1"/>
          </p:nvPr>
        </p:nvPicPr>
        <p:blipFill>
          <a:blip r:embed="rId2"/>
          <a:srcRect l="24854" t="21361" r="1628" b="13539"/>
          <a:stretch>
            <a:fillRect/>
          </a:stretch>
        </p:blipFill>
        <p:spPr>
          <a:xfrm>
            <a:off x="804545" y="1378585"/>
            <a:ext cx="10201275" cy="508190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s-ES" altLang="en-US">
                <a:solidFill>
                  <a:schemeClr val="bg1"/>
                </a:solidFill>
              </a:rPr>
              <a:t>Ranking de correlación</a:t>
            </a:r>
            <a:endParaRPr lang="es-ES" altLang="en-US">
              <a:solidFill>
                <a:schemeClr val="bg1"/>
              </a:solidFill>
            </a:endParaRPr>
          </a:p>
        </p:txBody>
      </p:sp>
      <p:pic>
        <p:nvPicPr>
          <p:cNvPr id="4" name="Marcador de posición de contenido 3"/>
          <p:cNvPicPr>
            <a:picLocks noChangeAspect="1"/>
          </p:cNvPicPr>
          <p:nvPr>
            <p:ph idx="1"/>
          </p:nvPr>
        </p:nvPicPr>
        <p:blipFill>
          <a:blip r:embed="rId2"/>
          <a:srcRect l="24930" t="24238" r="2167" b="31709"/>
          <a:stretch>
            <a:fillRect/>
          </a:stretch>
        </p:blipFill>
        <p:spPr>
          <a:xfrm>
            <a:off x="925195" y="1734820"/>
            <a:ext cx="10340975" cy="388429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449070" y="227965"/>
            <a:ext cx="4551680" cy="1325880"/>
          </a:xfrm>
        </p:spPr>
        <p:txBody>
          <a:bodyPr/>
          <a:p>
            <a:r>
              <a:rPr lang="es-ES" altLang="en-US" b="1">
                <a:solidFill>
                  <a:schemeClr val="bg1"/>
                </a:solidFill>
              </a:rPr>
              <a:t>Oro y experiencia</a:t>
            </a:r>
            <a:endParaRPr lang="es-ES" altLang="en-US" b="1">
              <a:solidFill>
                <a:schemeClr val="bg1"/>
              </a:solidFill>
            </a:endParaRPr>
          </a:p>
        </p:txBody>
      </p:sp>
      <p:pic>
        <p:nvPicPr>
          <p:cNvPr id="4" name="Marcador de posición de contenido 3"/>
          <p:cNvPicPr>
            <a:picLocks noChangeAspect="1"/>
          </p:cNvPicPr>
          <p:nvPr>
            <p:ph sz="half" idx="1"/>
          </p:nvPr>
        </p:nvPicPr>
        <p:blipFill>
          <a:blip r:embed="rId2"/>
          <a:srcRect l="25053" t="16081" r="34428" b="14694"/>
          <a:stretch>
            <a:fillRect/>
          </a:stretch>
        </p:blipFill>
        <p:spPr>
          <a:xfrm>
            <a:off x="647700" y="1773555"/>
            <a:ext cx="5181600" cy="448564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5" name="Marcador de posición de contenido 4" descr="minions"/>
          <p:cNvPicPr>
            <a:picLocks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 rot="300000">
            <a:off x="8086090" y="810895"/>
            <a:ext cx="3416935" cy="1922145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6" name="Imagen 5" descr="turret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240000">
            <a:off x="6563995" y="2597150"/>
            <a:ext cx="3336925" cy="2230755"/>
          </a:xfrm>
          <a:prstGeom prst="rect">
            <a:avLst/>
          </a:prstGeom>
          <a:ln>
            <a:noFill/>
          </a:ln>
        </p:spPr>
      </p:pic>
      <p:pic>
        <p:nvPicPr>
          <p:cNvPr id="7" name="Imagen 6" descr="kill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56270" y="4358640"/>
            <a:ext cx="3323590" cy="1869440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s-ES" altLang="en-US">
                <a:solidFill>
                  <a:schemeClr val="bg1"/>
                </a:solidFill>
              </a:rPr>
              <a:t>Visión</a:t>
            </a:r>
            <a:endParaRPr lang="es-ES" altLang="en-US">
              <a:solidFill>
                <a:schemeClr val="bg1"/>
              </a:solidFill>
            </a:endParaRPr>
          </a:p>
        </p:txBody>
      </p:sp>
      <p:pic>
        <p:nvPicPr>
          <p:cNvPr id="4" name="Marcador de posición de contenido 3"/>
          <p:cNvPicPr>
            <a:picLocks noChangeAspect="1"/>
          </p:cNvPicPr>
          <p:nvPr>
            <p:ph sz="half" idx="1"/>
          </p:nvPr>
        </p:nvPicPr>
        <p:blipFill>
          <a:blip r:embed="rId2"/>
          <a:srcRect l="24883" t="17116" r="20268" b="25571"/>
          <a:stretch>
            <a:fillRect/>
          </a:stretch>
        </p:blipFill>
        <p:spPr>
          <a:xfrm>
            <a:off x="3500120" y="991235"/>
            <a:ext cx="7929880" cy="5200650"/>
          </a:xfrm>
          <a:prstGeom prst="rect">
            <a:avLst/>
          </a:prstGeom>
          <a:ln>
            <a:noFill/>
          </a:ln>
        </p:spPr>
      </p:pic>
      <p:pic>
        <p:nvPicPr>
          <p:cNvPr id="5" name="Marcador de posición de contenido 4" descr="pinkward"/>
          <p:cNvPicPr>
            <a:picLocks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112520" y="1889760"/>
            <a:ext cx="1447800" cy="157480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6" name="Imagen 5" descr="how to ward"/>
          <p:cNvPicPr>
            <a:picLocks noChangeAspect="1"/>
          </p:cNvPicPr>
          <p:nvPr/>
        </p:nvPicPr>
        <p:blipFill>
          <a:blip r:embed="rId4"/>
          <a:srcRect r="10963"/>
          <a:stretch>
            <a:fillRect/>
          </a:stretch>
        </p:blipFill>
        <p:spPr>
          <a:xfrm rot="300000">
            <a:off x="436245" y="4098925"/>
            <a:ext cx="2800350" cy="1769110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s-ES" altLang="en-US" b="1">
                <a:solidFill>
                  <a:schemeClr val="bg1"/>
                </a:solidFill>
              </a:rPr>
              <a:t>games </a:t>
            </a:r>
            <a:r>
              <a:rPr lang="es-ES" altLang="en-US">
                <a:solidFill>
                  <a:schemeClr val="bg1"/>
                </a:solidFill>
              </a:rPr>
              <a:t>--&gt; datos de partidas completas</a:t>
            </a:r>
            <a:endParaRPr lang="es-ES" altLang="en-US">
              <a:solidFill>
                <a:schemeClr val="bg1"/>
              </a:solidFill>
            </a:endParaRPr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/>
          </p:nvPr>
        </p:nvSpPr>
        <p:spPr>
          <a:xfrm>
            <a:off x="647700" y="1810385"/>
            <a:ext cx="2423160" cy="4351655"/>
          </a:xfrm>
        </p:spPr>
        <p:txBody>
          <a:bodyPr>
            <a:normAutofit fontScale="75000"/>
          </a:bodyPr>
          <a:p>
            <a:r>
              <a:rPr lang="es-ES" altLang="en-US">
                <a:solidFill>
                  <a:schemeClr val="bg1"/>
                </a:solidFill>
              </a:rPr>
              <a:t>Contiene datos de torretas, inhibidores, dragones, barones Nashor y muertes de los dos equipos, también datos de duración de partida.</a:t>
            </a:r>
            <a:endParaRPr lang="es-ES" altLang="en-US">
              <a:solidFill>
                <a:schemeClr val="bg1"/>
              </a:solidFill>
            </a:endParaRPr>
          </a:p>
        </p:txBody>
      </p:sp>
      <p:pic>
        <p:nvPicPr>
          <p:cNvPr id="5" name="Marcador de posición de contenido 4"/>
          <p:cNvPicPr>
            <a:picLocks noChangeAspect="1"/>
          </p:cNvPicPr>
          <p:nvPr>
            <p:ph sz="half" idx="1"/>
          </p:nvPr>
        </p:nvPicPr>
        <p:blipFill>
          <a:blip r:embed="rId2"/>
          <a:srcRect l="24681" t="18170" r="15221" b="28932"/>
          <a:stretch>
            <a:fillRect/>
          </a:stretch>
        </p:blipFill>
        <p:spPr>
          <a:xfrm>
            <a:off x="3568700" y="1907540"/>
            <a:ext cx="7852410" cy="387413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微软雅黑"/>
        <a:ea typeface=""/>
        <a:cs typeface=""/>
        <a:font script="Jpan" typeface="游ゴシック Light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微软雅黑"/>
        <a:ea typeface=""/>
        <a:cs typeface=""/>
        <a:font script="Jpan" typeface="游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1271</Words>
  <Application>WPS Presentation</Application>
  <PresentationFormat>宽屏</PresentationFormat>
  <Paragraphs>70</Paragraphs>
  <Slides>14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55" baseType="lpstr">
      <vt:lpstr>Arial</vt:lpstr>
      <vt:lpstr>SimSun</vt:lpstr>
      <vt:lpstr>Wingdings</vt:lpstr>
      <vt:lpstr>Calibri Light</vt:lpstr>
      <vt:lpstr>Microsoft YaHei</vt:lpstr>
      <vt:lpstr>Arial Unicode MS</vt:lpstr>
      <vt:lpstr>Calibri</vt:lpstr>
      <vt:lpstr>Arial Black</vt:lpstr>
      <vt:lpstr>Algerian</vt:lpstr>
      <vt:lpstr>Arial Rounded MT Bold</vt:lpstr>
      <vt:lpstr>Bahnschrift SemiBold</vt:lpstr>
      <vt:lpstr>Bahnschrift SemiBold Condensed</vt:lpstr>
      <vt:lpstr>Baskerville Old Face</vt:lpstr>
      <vt:lpstr>Bahnschrift SemiCondensed</vt:lpstr>
      <vt:lpstr>Arial Narrow</vt:lpstr>
      <vt:lpstr>Bahnschrift Light Condensed</vt:lpstr>
      <vt:lpstr>Bahnschrift Light SemiCondensed</vt:lpstr>
      <vt:lpstr>Constantia</vt:lpstr>
      <vt:lpstr>Cooper Black</vt:lpstr>
      <vt:lpstr>Dubai Medium</vt:lpstr>
      <vt:lpstr>Harlow Solid Italic</vt:lpstr>
      <vt:lpstr>Haettenschweiler</vt:lpstr>
      <vt:lpstr>High Tower Text</vt:lpstr>
      <vt:lpstr>Lucida Fax</vt:lpstr>
      <vt:lpstr>Lucida Bright</vt:lpstr>
      <vt:lpstr>Microsoft JhengHei Light</vt:lpstr>
      <vt:lpstr>Microsoft JhengHei</vt:lpstr>
      <vt:lpstr>Microsoft YaHei UI Light</vt:lpstr>
      <vt:lpstr>MS Reference Sans Serif</vt:lpstr>
      <vt:lpstr>Old English Text MT</vt:lpstr>
      <vt:lpstr>Papyrus</vt:lpstr>
      <vt:lpstr>Ravie</vt:lpstr>
      <vt:lpstr>Rockwell Extra Bold</vt:lpstr>
      <vt:lpstr>Showcard Gothic</vt:lpstr>
      <vt:lpstr>Yu Gothic</vt:lpstr>
      <vt:lpstr>MS Reference Specialty</vt:lpstr>
      <vt:lpstr>Wide Latin</vt:lpstr>
      <vt:lpstr>Tw Cen MT</vt:lpstr>
      <vt:lpstr>Sitka Display</vt:lpstr>
      <vt:lpstr>Bahnschrift Light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Mario</cp:lastModifiedBy>
  <cp:revision>8</cp:revision>
  <dcterms:created xsi:type="dcterms:W3CDTF">2022-05-15T11:24:09Z</dcterms:created>
  <dcterms:modified xsi:type="dcterms:W3CDTF">2022-05-15T18:48:13Z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3082-11.2.0.11130</vt:lpwstr>
  </property>
  <property fmtid="{D5CDD505-2E9C-101B-9397-08002B2CF9AE}" pid="3" name="ICV">
    <vt:lpwstr>25A57BDDAD32400CB8158C1E58350448</vt:lpwstr>
  </property>
</Properties>
</file>